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1"/>
  </p:notesMasterIdLst>
  <p:sldIdLst>
    <p:sldId id="300" r:id="rId2"/>
    <p:sldId id="302" r:id="rId3"/>
    <p:sldId id="277" r:id="rId4"/>
    <p:sldId id="278" r:id="rId5"/>
    <p:sldId id="284" r:id="rId6"/>
    <p:sldId id="294" r:id="rId7"/>
    <p:sldId id="298" r:id="rId8"/>
    <p:sldId id="285" r:id="rId9"/>
    <p:sldId id="281" r:id="rId10"/>
    <p:sldId id="270" r:id="rId11"/>
    <p:sldId id="296" r:id="rId12"/>
    <p:sldId id="290" r:id="rId13"/>
    <p:sldId id="291" r:id="rId14"/>
    <p:sldId id="283" r:id="rId15"/>
    <p:sldId id="289" r:id="rId16"/>
    <p:sldId id="279" r:id="rId17"/>
    <p:sldId id="280" r:id="rId18"/>
    <p:sldId id="275" r:id="rId19"/>
    <p:sldId id="30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6" autoAdjust="0"/>
    <p:restoredTop sz="93783" autoAdjust="0"/>
  </p:normalViewPr>
  <p:slideViewPr>
    <p:cSldViewPr>
      <p:cViewPr varScale="1">
        <p:scale>
          <a:sx n="66" d="100"/>
          <a:sy n="66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806BA-A8D3-4270-BA1C-36CEC95665A0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3AD06-1F05-4A42-A0EF-291E57B3F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83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9774" cy="6868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2366909" y="4754940"/>
            <a:ext cx="441018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96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স্বাগতম</a:t>
            </a:r>
            <a:r>
              <a:rPr lang="bn-BD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US" sz="9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138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4" y="16368"/>
            <a:ext cx="2410665" cy="2998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3124200" y="108077"/>
            <a:ext cx="3047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1676400"/>
            <a:ext cx="6096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মোঃ রবিউল ইসলাম</a:t>
            </a:r>
          </a:p>
          <a:p>
            <a: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নৈহাটী </a:t>
            </a:r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মাধ্যমিক 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8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bn-BD" sz="28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( কম্পিউটার</a:t>
            </a:r>
            <a:r>
              <a:rPr lang="bn-BD" sz="28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         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রূপসা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খুলনা</a:t>
            </a:r>
            <a: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Email-rabiulnsc@yahoo.com</a:t>
            </a:r>
            <a:endParaRPr lang="bn-BD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10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651056" y="124525"/>
            <a:ext cx="3225744" cy="8660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bn-BD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bn-BD" sz="4200" b="1" dirty="0" smtClean="0">
                <a:solidFill>
                  <a:srgbClr val="7030A0"/>
                </a:solidFill>
              </a:rPr>
              <a:t>বিষয় </a:t>
            </a:r>
            <a:r>
              <a:rPr lang="bn-BD" sz="4200" b="1" dirty="0">
                <a:solidFill>
                  <a:srgbClr val="7030A0"/>
                </a:solidFill>
              </a:rPr>
              <a:t>পরিচিতি </a:t>
            </a:r>
            <a:endParaRPr lang="en-US" sz="4200" b="1" dirty="0">
              <a:solidFill>
                <a:srgbClr val="7030A0"/>
              </a:solidFill>
            </a:endParaRPr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294967295"/>
          </p:nvPr>
        </p:nvSpPr>
        <p:spPr>
          <a:xfrm>
            <a:off x="4071258" y="1302672"/>
            <a:ext cx="4876800" cy="28702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bn-BD" dirty="0" smtClean="0">
                <a:solidFill>
                  <a:schemeClr val="bg2">
                    <a:lumMod val="10000"/>
                  </a:schemeClr>
                </a:solidFill>
              </a:rPr>
              <a:t> বিষয়ঃ </a:t>
            </a:r>
            <a:r>
              <a:rPr lang="bn-BD" dirty="0">
                <a:solidFill>
                  <a:schemeClr val="bg2">
                    <a:lumMod val="10000"/>
                  </a:schemeClr>
                </a:solidFill>
              </a:rPr>
              <a:t>ব্যবসায় </a:t>
            </a:r>
            <a:r>
              <a:rPr lang="bn-BD" dirty="0" smtClean="0">
                <a:solidFill>
                  <a:schemeClr val="bg2">
                    <a:lumMod val="10000"/>
                  </a:schemeClr>
                </a:solidFill>
              </a:rPr>
              <a:t>উদ্যোগ </a:t>
            </a:r>
            <a:endParaRPr lang="bn-BD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bn-BD" dirty="0" smtClean="0">
                <a:solidFill>
                  <a:schemeClr val="bg2">
                    <a:lumMod val="10000"/>
                  </a:schemeClr>
                </a:solidFill>
              </a:rPr>
              <a:t> শ্রেনিঃ দশম </a:t>
            </a:r>
            <a:endParaRPr lang="bn-BD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bn-BD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bn-BD" dirty="0" smtClean="0">
                <a:solidFill>
                  <a:schemeClr val="accent6">
                    <a:lumMod val="50000"/>
                  </a:schemeClr>
                </a:solidFill>
              </a:rPr>
              <a:t>পাঠঃ কুটির শিল্প</a:t>
            </a:r>
          </a:p>
          <a:p>
            <a:pPr>
              <a:buFont typeface="Wingdings" pitchFamily="2" charset="2"/>
              <a:buChar char="v"/>
            </a:pPr>
            <a:r>
              <a:rPr lang="bn-BD" dirty="0" smtClean="0">
                <a:solidFill>
                  <a:schemeClr val="accent6">
                    <a:lumMod val="50000"/>
                  </a:schemeClr>
                </a:solidFill>
              </a:rPr>
              <a:t> সময়ঃ ৫০ মিনিট 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bn-BD" dirty="0" smtClean="0">
                <a:solidFill>
                  <a:schemeClr val="accent6">
                    <a:lumMod val="50000"/>
                  </a:schemeClr>
                </a:solidFill>
              </a:rPr>
              <a:t>তারিখঃ ২৫-০১-২০১৪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endParaRPr lang="en-US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61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3854" y="0"/>
            <a:ext cx="9130145" cy="68580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endParaRPr lang="en-US" sz="4800" b="1" u="sng" dirty="0" smtClean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bn-BD" sz="4800" b="1" u="sng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শিখন ফল</a:t>
            </a:r>
            <a:endParaRPr lang="en-US" sz="4800" b="1" u="sng" dirty="0" smtClean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bn-BD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bn-BD" sz="3600" dirty="0" smtClean="0">
                <a:solidFill>
                  <a:srgbClr val="00B050"/>
                </a:solidFill>
              </a:rPr>
              <a:t>কুটির শিল্পের  সংজ্ঞা  </a:t>
            </a:r>
            <a:r>
              <a:rPr lang="bn-BD" sz="3600" dirty="0">
                <a:solidFill>
                  <a:srgbClr val="00B050"/>
                </a:solidFill>
              </a:rPr>
              <a:t>বলতে পারবে</a:t>
            </a:r>
            <a:r>
              <a:rPr lang="bn-BD" sz="3600" dirty="0" smtClean="0">
                <a:solidFill>
                  <a:srgbClr val="00B050"/>
                </a:solidFill>
              </a:rPr>
              <a:t>।</a:t>
            </a:r>
          </a:p>
          <a:p>
            <a:pPr>
              <a:buFont typeface="Wingdings" pitchFamily="2" charset="2"/>
              <a:buChar char="v"/>
            </a:pPr>
            <a:r>
              <a:rPr lang="bn-BD" sz="3600" dirty="0" smtClean="0">
                <a:solidFill>
                  <a:schemeClr val="bg2">
                    <a:lumMod val="25000"/>
                  </a:schemeClr>
                </a:solidFill>
              </a:rPr>
              <a:t>কুটির শিল্পের ধারনা, বৈশিষ্ট্য ও গুরুত্ব ব্যাখ্যা </a:t>
            </a:r>
            <a:r>
              <a:rPr lang="bn-BD" sz="3600" dirty="0">
                <a:solidFill>
                  <a:schemeClr val="bg2">
                    <a:lumMod val="25000"/>
                  </a:schemeClr>
                </a:solidFill>
              </a:rPr>
              <a:t>করতে পারবে</a:t>
            </a:r>
            <a:r>
              <a:rPr lang="bn-BD" sz="3600" dirty="0" smtClean="0">
                <a:solidFill>
                  <a:schemeClr val="bg2">
                    <a:lumMod val="25000"/>
                  </a:schemeClr>
                </a:solidFill>
              </a:rPr>
              <a:t>।</a:t>
            </a:r>
            <a:endParaRPr lang="bn-BD" sz="36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bn-BD" sz="3600" dirty="0">
                <a:solidFill>
                  <a:srgbClr val="00B050"/>
                </a:solidFill>
              </a:rPr>
              <a:t> </a:t>
            </a:r>
            <a:r>
              <a:rPr lang="bn-BD" sz="3600" dirty="0" smtClean="0">
                <a:solidFill>
                  <a:srgbClr val="00B050"/>
                </a:solidFill>
              </a:rPr>
              <a:t>কুটির শিল্প স্থাপনের বিবেচ্য বিষয় গুলি </a:t>
            </a:r>
            <a:r>
              <a:rPr lang="bn-BD" sz="3600" dirty="0">
                <a:solidFill>
                  <a:srgbClr val="00B050"/>
                </a:solidFill>
              </a:rPr>
              <a:t>ব্যাখ্যা করতে পারবে। </a:t>
            </a:r>
          </a:p>
          <a:p>
            <a:pPr>
              <a:buFont typeface="Wingdings" pitchFamily="2" charset="2"/>
              <a:buChar char="v"/>
            </a:pPr>
            <a:r>
              <a:rPr lang="bn-BD" sz="3600" dirty="0">
                <a:solidFill>
                  <a:schemeClr val="accent1">
                    <a:lumMod val="75000"/>
                  </a:schemeClr>
                </a:solidFill>
              </a:rPr>
              <a:t>কুটির শিল্পের </a:t>
            </a:r>
            <a:r>
              <a:rPr lang="bn-BD" sz="3600" dirty="0" smtClean="0">
                <a:solidFill>
                  <a:schemeClr val="accent1">
                    <a:lumMod val="75000"/>
                  </a:schemeClr>
                </a:solidFill>
              </a:rPr>
              <a:t> প্রকারভেদ চিহ্নিত  করতে পারবে।   </a:t>
            </a:r>
          </a:p>
          <a:p>
            <a:pPr>
              <a:buFont typeface="Wingdings" pitchFamily="2" charset="2"/>
              <a:buChar char="v"/>
            </a:pPr>
            <a:r>
              <a:rPr lang="bn-BD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bn-BD" sz="3600" dirty="0">
                <a:solidFill>
                  <a:schemeClr val="tx1"/>
                </a:solidFill>
              </a:rPr>
              <a:t>কুটির শিল্পের </a:t>
            </a:r>
            <a:r>
              <a:rPr lang="bn-BD" sz="3600" dirty="0" smtClean="0">
                <a:solidFill>
                  <a:schemeClr val="tx1"/>
                </a:solidFill>
              </a:rPr>
              <a:t>অর্থনৈতিক গুরুত্ব বিশ্লেষণ করতে পারবে।</a:t>
            </a:r>
          </a:p>
          <a:p>
            <a:pPr>
              <a:buFont typeface="Wingdings" pitchFamily="2" charset="2"/>
              <a:buChar char="v"/>
            </a:pPr>
            <a:endParaRPr lang="bn-BD" dirty="0">
              <a:solidFill>
                <a:srgbClr val="C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19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5029200" cy="685800"/>
          </a:xfrm>
          <a:noFill/>
        </p:spPr>
        <p:txBody>
          <a:bodyPr>
            <a:normAutofit/>
          </a:bodyPr>
          <a:lstStyle/>
          <a:p>
            <a:r>
              <a:rPr lang="bn-BD" b="1" dirty="0" smtClean="0">
                <a:solidFill>
                  <a:srgbClr val="7030A0"/>
                </a:solidFill>
              </a:rPr>
              <a:t>শিল্প কর্ম   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55294" cy="579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8327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0"/>
            <a:ext cx="5334000" cy="882374"/>
          </a:xfrm>
        </p:spPr>
        <p:txBody>
          <a:bodyPr>
            <a:normAutofit/>
          </a:bodyPr>
          <a:lstStyle/>
          <a:p>
            <a:r>
              <a:rPr lang="bn-BD" b="1" dirty="0" smtClean="0">
                <a:solidFill>
                  <a:srgbClr val="00B050"/>
                </a:solidFill>
              </a:rPr>
              <a:t>ঝুড়ি তৈরি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2374"/>
            <a:ext cx="9144000" cy="59496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6894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3944"/>
            <a:ext cx="9143999" cy="5784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1981200" y="166133"/>
            <a:ext cx="44929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নকশী কাথা 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879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19800" cy="715962"/>
          </a:xfrm>
        </p:spPr>
        <p:txBody>
          <a:bodyPr>
            <a:normAutofit/>
          </a:bodyPr>
          <a:lstStyle/>
          <a:p>
            <a:r>
              <a:rPr lang="bn-BD" b="1" dirty="0" smtClean="0">
                <a:solidFill>
                  <a:schemeClr val="accent2">
                    <a:lumMod val="75000"/>
                  </a:schemeClr>
                </a:solidFill>
              </a:rPr>
              <a:t>শাড়ি ও লুঙ্গিতে ডিজাইন 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6111"/>
            <a:ext cx="9144000" cy="58699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6432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47801" y="2967334"/>
            <a:ext cx="61722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857250" indent="-857250" algn="ctr">
              <a:buFont typeface="Wingdings" pitchFamily="2" charset="2"/>
              <a:buChar char="v"/>
            </a:pPr>
            <a:r>
              <a:rPr lang="bn-BD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কুটির শিল্প </a:t>
            </a:r>
            <a:endParaRPr lang="en-US" sz="6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186" y="64535"/>
            <a:ext cx="41136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আজকের পাঠ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222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65322"/>
            <a:ext cx="8686800" cy="838200"/>
          </a:xfrm>
        </p:spPr>
        <p:txBody>
          <a:bodyPr/>
          <a:lstStyle/>
          <a:p>
            <a:r>
              <a:rPr lang="bn-BD" b="1" u="sng" dirty="0">
                <a:solidFill>
                  <a:srgbClr val="00B050"/>
                </a:solidFill>
              </a:rPr>
              <a:t>কুটির শিল্পের সংজ্ঞা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পরিবারের সদস্য দ্বারা পূর্ণ বা খন্ডকালীন সময়ে পণ্য উৎপাদন কর্মকাণ্ডে নিয়োজিত শিল্প কে কুটির শিল্প বলে । </a:t>
            </a:r>
          </a:p>
          <a:p>
            <a:pPr marL="0" indent="0" algn="just">
              <a:buNone/>
            </a:pP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কখনও কখনও পরিবার বহির্ভূত দক্ষ</a:t>
            </a:r>
          </a:p>
          <a:p>
            <a:pPr marL="0" indent="0" algn="just">
              <a:buNone/>
            </a:pP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শ্রমিক এতে নিয়োজিত হতে পারে।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 sz="4000" dirty="0">
              <a:solidFill>
                <a:srgbClr val="00B050"/>
              </a:solidFill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4541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/>
          <a:lstStyle/>
          <a:p>
            <a:endParaRPr lang="bn-BD" b="1" u="sng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bn-BD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bn-BD" b="1" u="sng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bn-BD" b="1" u="sng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কুটির </a:t>
            </a:r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শিল্পের প্রকারভেদঃ- </a:t>
            </a:r>
            <a:endParaRPr lang="en-US" sz="5400" dirty="0"/>
          </a:p>
          <a:p>
            <a:pPr marL="0" indent="0">
              <a:buNone/>
            </a:pP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60222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229" y="0"/>
            <a:ext cx="3047171" cy="6861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0"/>
            <a:ext cx="289560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200401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470556" y="2967335"/>
            <a:ext cx="820288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66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পাট জাত দ্রব্যাদি শিল্প </a:t>
            </a:r>
            <a:endParaRPr lang="en-US" sz="6600" b="1" cap="none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096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25884" cy="32759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883" y="-1318"/>
            <a:ext cx="4318116" cy="32773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75999"/>
            <a:ext cx="4825884" cy="35438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275999"/>
            <a:ext cx="4363778" cy="358200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extBox 1"/>
          <p:cNvSpPr txBox="1"/>
          <p:nvPr/>
        </p:nvSpPr>
        <p:spPr>
          <a:xfrm>
            <a:off x="2590800" y="3095130"/>
            <a:ext cx="3962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solidFill>
                  <a:srgbClr val="00B050"/>
                </a:solidFill>
              </a:rPr>
              <a:t>বাঁশ ও  বেতের শিল্প </a:t>
            </a:r>
            <a:endParaRPr lang="en-US" sz="3200" b="1" dirty="0">
              <a:solidFill>
                <a:srgbClr val="00B050"/>
              </a:solidFill>
            </a:endParaRPr>
          </a:p>
          <a:p>
            <a:endParaRPr lang="en-US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81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0"/>
            <a:ext cx="472440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19600" cy="3429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433450" cy="3429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305" y="3429000"/>
            <a:ext cx="4696695" cy="35926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3165204" y="2880251"/>
            <a:ext cx="28135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হস্ত শিল্প 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92D05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4021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295" y="27709"/>
            <a:ext cx="4318849" cy="30964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4811294" cy="3124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124200"/>
            <a:ext cx="4811294" cy="3657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524" y="3124200"/>
            <a:ext cx="4315691" cy="36576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Box 8"/>
          <p:cNvSpPr txBox="1"/>
          <p:nvPr/>
        </p:nvSpPr>
        <p:spPr>
          <a:xfrm>
            <a:off x="3352800" y="3276600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FFC000"/>
                </a:solidFill>
              </a:rPr>
              <a:t>মৃৎ </a:t>
            </a:r>
            <a:r>
              <a:rPr lang="bn-BD" sz="5400" dirty="0" smtClean="0">
                <a:solidFill>
                  <a:srgbClr val="FFC000"/>
                </a:solidFill>
              </a:rPr>
              <a:t> শিল্প </a:t>
            </a:r>
            <a:endParaRPr lang="en-US" sz="5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85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92506" y="1254683"/>
            <a:ext cx="35589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u="sng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দলীয় কাজ 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1721" y="2136339"/>
            <a:ext cx="6833080" cy="27392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bn-BD" sz="28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bn-BD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বাংলাদেশের </a:t>
            </a:r>
            <a:r>
              <a:rPr lang="bn-BD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কুটির শিল্পের </a:t>
            </a:r>
            <a:r>
              <a:rPr lang="bn-BD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উপযুক্ত ক্ষেত্রগুলির </a:t>
            </a:r>
          </a:p>
          <a:p>
            <a:pPr algn="ctr"/>
            <a:r>
              <a:rPr lang="bn-BD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একটি </a:t>
            </a:r>
            <a:r>
              <a:rPr lang="bn-BD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তালিকা তৈরি কর </a:t>
            </a:r>
          </a:p>
          <a:p>
            <a:pPr algn="ctr"/>
            <a:endParaRPr lang="bn-BD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573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38200" y="3276600"/>
            <a:ext cx="7620000" cy="1752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000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457200" indent="-457200" algn="ctr">
              <a:buFont typeface="Wingdings" pitchFamily="2" charset="2"/>
              <a:buChar char="v"/>
            </a:pPr>
            <a:r>
              <a:rPr lang="bn-BD" sz="3200" b="1" dirty="0" smtClean="0">
                <a:solidFill>
                  <a:srgbClr val="0070C0"/>
                </a:solidFill>
              </a:rPr>
              <a:t>কয়েকটি কুটির শিল্পের নাম বল ?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3600" y="1447800"/>
            <a:ext cx="381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মূল্যায়ন</a:t>
            </a:r>
            <a:r>
              <a:rPr lang="bn-BD" sz="6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6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45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58029" y="1066800"/>
            <a:ext cx="5340350" cy="4800600"/>
          </a:xfrm>
        </p:spPr>
        <p:txBody>
          <a:bodyPr>
            <a:normAutofit lnSpcReduction="10000"/>
          </a:bodyPr>
          <a:lstStyle/>
          <a:p>
            <a:pPr algn="just"/>
            <a:endParaRPr lang="en-US" sz="3600" dirty="0" smtClean="0"/>
          </a:p>
          <a:p>
            <a:pPr algn="just"/>
            <a:endParaRPr lang="en-US" sz="3600" dirty="0"/>
          </a:p>
          <a:p>
            <a:pPr>
              <a:buFont typeface="Wingdings" pitchFamily="2" charset="2"/>
              <a:buChar char="v"/>
            </a:pPr>
            <a:r>
              <a:rPr lang="bn-BD" sz="3600" dirty="0" smtClean="0">
                <a:solidFill>
                  <a:srgbClr val="C00000"/>
                </a:solidFill>
              </a:rPr>
              <a:t>বাংলাদেশের 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C00000"/>
                </a:solidFill>
              </a:rPr>
              <a:t>  অর্থনৈতিক উন্নয়নে </a:t>
            </a:r>
          </a:p>
          <a:p>
            <a:pPr marL="0" indent="0">
              <a:buNone/>
            </a:pPr>
            <a:r>
              <a:rPr lang="bn-BD" sz="3600" dirty="0">
                <a:solidFill>
                  <a:srgbClr val="C00000"/>
                </a:solidFill>
              </a:rPr>
              <a:t> </a:t>
            </a:r>
            <a:r>
              <a:rPr lang="bn-BD" sz="3600" dirty="0" smtClean="0">
                <a:solidFill>
                  <a:srgbClr val="C00000"/>
                </a:solidFill>
              </a:rPr>
              <a:t> কুটির শিল্পের গুরুত্ব    </a:t>
            </a:r>
            <a:r>
              <a:rPr lang="bn-BD" sz="3600" dirty="0" smtClean="0">
                <a:solidFill>
                  <a:srgbClr val="00B050"/>
                </a:solidFill>
              </a:rPr>
              <a:t>ব্যাখ্যা </a:t>
            </a:r>
            <a:r>
              <a:rPr lang="bn-BD" sz="3600" dirty="0">
                <a:solidFill>
                  <a:srgbClr val="C00000"/>
                </a:solidFill>
              </a:rPr>
              <a:t>কর </a:t>
            </a:r>
            <a:r>
              <a:rPr lang="bn-BD" sz="3600" dirty="0" smtClean="0">
                <a:solidFill>
                  <a:srgbClr val="C00000"/>
                </a:solidFill>
              </a:rPr>
              <a:t>। </a:t>
            </a:r>
            <a:r>
              <a:rPr lang="bn-BD" sz="3600" dirty="0" smtClean="0">
                <a:solidFill>
                  <a:srgbClr val="00B050"/>
                </a:solidFill>
              </a:rPr>
              <a:t>    </a:t>
            </a:r>
            <a:endParaRPr lang="bn-BD" sz="36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bn-BD" sz="3600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C00000"/>
                </a:solidFill>
              </a:rPr>
              <a:t>   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2133600"/>
            <a:ext cx="32766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বাড়ীর কাজ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0451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7"/>
            <a:ext cx="9144000" cy="6883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66800" y="2209800"/>
            <a:ext cx="7467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5400" b="1" dirty="0" smtClean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bn-BD" sz="5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সকলকে </a:t>
            </a:r>
            <a:r>
              <a:rPr lang="bn-BD" sz="54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ধন্যবাদ</a:t>
            </a:r>
          </a:p>
        </p:txBody>
      </p:sp>
    </p:spTree>
    <p:extLst>
      <p:ext uri="{BB962C8B-B14F-4D97-AF65-F5344CB8AC3E}">
        <p14:creationId xmlns:p14="http://schemas.microsoft.com/office/powerpoint/2010/main" val="132203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1290</TotalTime>
  <Words>185</Words>
  <Application>Microsoft Office PowerPoint</Application>
  <PresentationFormat>On-screen Show (4:3)</PresentationFormat>
  <Paragraphs>57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Trek</vt:lpstr>
      <vt:lpstr>PowerPoint Presentation</vt:lpstr>
      <vt:lpstr>PowerPoint Presentation</vt:lpstr>
      <vt:lpstr>PowerPoint Presentation</vt:lpstr>
      <vt:lpstr>PowerPoint Presentation</vt:lpstr>
      <vt:lpstr>শিল্প কর্ম   </vt:lpstr>
      <vt:lpstr>ঝুড়ি তৈরি </vt:lpstr>
      <vt:lpstr>PowerPoint Presentation</vt:lpstr>
      <vt:lpstr>শাড়ি ও লুঙ্গিতে ডিজাইন </vt:lpstr>
      <vt:lpstr>PowerPoint Presentation</vt:lpstr>
      <vt:lpstr>কুটির শিল্পের সংজ্ঞা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282</cp:revision>
  <dcterms:created xsi:type="dcterms:W3CDTF">2006-08-16T00:00:00Z</dcterms:created>
  <dcterms:modified xsi:type="dcterms:W3CDTF">2014-01-27T05:20:36Z</dcterms:modified>
</cp:coreProperties>
</file>